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0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857555"/>
            <a:ext cx="1456944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857555"/>
            <a:ext cx="1944624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857555"/>
            <a:ext cx="2365248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857555"/>
            <a:ext cx="1956816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857555"/>
            <a:ext cx="1499616" cy="24140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018" y="5947888"/>
            <a:ext cx="1312069" cy="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&amp; 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792801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25625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37469"/>
            <a:ext cx="3886200" cy="2780906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815897"/>
            <a:ext cx="38862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837467"/>
            <a:ext cx="3886200" cy="27806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&amp; Three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1833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47705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019523" cy="3792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5" y="1825625"/>
            <a:ext cx="4725775" cy="3792538"/>
          </a:xfrm>
        </p:spPr>
        <p:txBody>
          <a:bodyPr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88816"/>
            <a:ext cx="38862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825625"/>
            <a:ext cx="3886200" cy="2963191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6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837467"/>
            <a:ext cx="7886700" cy="21398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5"/>
            <a:ext cx="78867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977353"/>
            <a:ext cx="7886700" cy="662890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4006391"/>
            <a:ext cx="3886200" cy="16117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4"/>
            <a:ext cx="78867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aute</a:t>
            </a:r>
            <a:r>
              <a:rPr lang="en-US" dirty="0" smtClean="0"/>
              <a:t> </a:t>
            </a:r>
            <a:r>
              <a:rPr lang="en-US" dirty="0" err="1" smtClean="0"/>
              <a:t>irure</a:t>
            </a:r>
            <a:r>
              <a:rPr lang="en-US" dirty="0" smtClean="0"/>
              <a:t> dolor in </a:t>
            </a:r>
            <a:r>
              <a:rPr lang="en-US" dirty="0" err="1" smtClean="0"/>
              <a:t>reprehenderit</a:t>
            </a:r>
            <a:r>
              <a:rPr lang="en-US" dirty="0" smtClean="0"/>
              <a:t> in </a:t>
            </a:r>
            <a:r>
              <a:rPr lang="en-US" dirty="0" err="1" smtClean="0"/>
              <a:t>voluptate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cillum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fugiat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. </a:t>
            </a:r>
            <a:r>
              <a:rPr lang="en-US" dirty="0" err="1" smtClean="0"/>
              <a:t>Excepteur</a:t>
            </a:r>
            <a:r>
              <a:rPr lang="en-US" dirty="0" smtClean="0"/>
              <a:t> </a:t>
            </a:r>
            <a:r>
              <a:rPr lang="en-US" dirty="0" err="1" smtClean="0"/>
              <a:t>sint</a:t>
            </a:r>
            <a:r>
              <a:rPr lang="en-US" dirty="0" smtClean="0"/>
              <a:t> </a:t>
            </a:r>
            <a:r>
              <a:rPr lang="en-US" dirty="0" err="1" smtClean="0"/>
              <a:t>occaecat</a:t>
            </a:r>
            <a:r>
              <a:rPr lang="en-US" dirty="0" smtClean="0"/>
              <a:t> </a:t>
            </a:r>
            <a:r>
              <a:rPr lang="en-US" dirty="0" err="1" smtClean="0"/>
              <a:t>cupidatat</a:t>
            </a:r>
            <a:r>
              <a:rPr lang="en-US" dirty="0" smtClean="0"/>
              <a:t> non </a:t>
            </a:r>
            <a:r>
              <a:rPr lang="en-US" dirty="0" err="1" smtClean="0"/>
              <a:t>proident</a:t>
            </a:r>
            <a:r>
              <a:rPr lang="en-US" dirty="0" smtClean="0"/>
              <a:t>, </a:t>
            </a:r>
            <a:r>
              <a:rPr lang="en-US" dirty="0" err="1" smtClean="0"/>
              <a:t>sunt</a:t>
            </a:r>
            <a:r>
              <a:rPr lang="en-US" dirty="0" smtClean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4006391"/>
            <a:ext cx="3886200" cy="1611772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3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018" y="5947888"/>
            <a:ext cx="1312069" cy="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4"/>
            <a:ext cx="4970872" cy="28877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13401"/>
            <a:ext cx="4970872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2" y="1825624"/>
            <a:ext cx="2802707" cy="3792539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1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018" y="5947888"/>
            <a:ext cx="1312069" cy="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 baseline="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6" y="494096"/>
            <a:ext cx="1267968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8" y="1149416"/>
            <a:ext cx="1877568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7771"/>
          <a:stretch/>
        </p:blipFill>
        <p:spPr>
          <a:xfrm>
            <a:off x="-2794" y="-3048"/>
            <a:ext cx="3263645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1" y="2921668"/>
            <a:ext cx="2298192" cy="2694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7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788670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" y="1828800"/>
            <a:ext cx="7924800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&amp; On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3792750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5618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82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0" y="6202842"/>
            <a:ext cx="48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7E2895E-732E-4A71-8A53-1B189B4F408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1979" y="62028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083E7-2DB8-4C1F-AA37-382AF831B6DE}" type="datetimeFigureOut">
              <a:rPr lang="en-US" smtClean="0"/>
              <a:t>9/7/2017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018" y="5947888"/>
            <a:ext cx="1312069" cy="6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2"/>
          <p:cNvSpPr txBox="1"/>
          <p:nvPr/>
        </p:nvSpPr>
        <p:spPr>
          <a:xfrm>
            <a:off x="8556624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15" tIns="101515" rIns="101515" bIns="101515" anchor="ctr"/>
          <a:lstStyle/>
          <a:p>
            <a:pPr defTabSz="414554" fontAlgn="auto">
              <a:spcBef>
                <a:spcPts val="0"/>
              </a:spcBef>
              <a:spcAft>
                <a:spcPts val="0"/>
              </a:spcAft>
            </a:pPr>
            <a:fld id="{B8761227-CC59-4A93-A3DD-C7016E059DE5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554" fontAlgn="auto">
                <a:spcBef>
                  <a:spcPts val="0"/>
                </a:spcBef>
                <a:spcAft>
                  <a:spcPts val="0"/>
                </a:spcAft>
              </a:pPr>
              <a:t>1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 </a:t>
            </a:r>
            <a:r>
              <a:rPr lang="en-US" dirty="0" err="1"/>
              <a:t>Vrain</a:t>
            </a:r>
            <a:r>
              <a:rPr lang="en-US" dirty="0"/>
              <a:t> Valley School District</a:t>
            </a:r>
            <a:br>
              <a:rPr lang="en-US" dirty="0"/>
            </a:br>
            <a:r>
              <a:rPr lang="en-US" dirty="0"/>
              <a:t>Grant </a:t>
            </a:r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</a:t>
            </a:r>
            <a:r>
              <a:rPr lang="en-US" dirty="0" smtClean="0"/>
              <a:t>Lake </a:t>
            </a:r>
            <a:r>
              <a:rPr lang="en-US" dirty="0"/>
              <a:t>Titicaca Frog Project </a:t>
            </a:r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 smtClean="0"/>
              <a:t>Denver </a:t>
            </a:r>
            <a:r>
              <a:rPr lang="en-US" dirty="0"/>
              <a:t>Zoo</a:t>
            </a:r>
          </a:p>
        </p:txBody>
      </p:sp>
    </p:spTree>
    <p:extLst>
      <p:ext uri="{BB962C8B-B14F-4D97-AF65-F5344CB8AC3E}">
        <p14:creationId xmlns:p14="http://schemas.microsoft.com/office/powerpoint/2010/main" val="3017046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42"/>
          <p:cNvPicPr/>
          <p:nvPr/>
        </p:nvPicPr>
        <p:blipFill>
          <a:blip r:embed="rId2"/>
          <a:srcRect l="1618" t="3082" r="2023" b="3233"/>
          <a:stretch/>
        </p:blipFill>
        <p:spPr>
          <a:xfrm>
            <a:off x="0" y="642720"/>
            <a:ext cx="9233888" cy="5479778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725924" y="3046716"/>
            <a:ext cx="248505" cy="8262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0" y="1649585"/>
            <a:ext cx="912057" cy="829201"/>
          </a:xfrm>
          <a:prstGeom prst="rect">
            <a:avLst/>
          </a:prstGeom>
          <a:solidFill>
            <a:srgbClr val="FFFF00"/>
          </a:solidFill>
          <a:ln w="9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23" tIns="40811" rIns="81623" bIns="40811" anchor="ctr"/>
          <a:lstStyle/>
          <a:p>
            <a:pPr algn="ctr" defTabSz="414640" fontAlgn="auto">
              <a:spcBef>
                <a:spcPts val="0"/>
              </a:spcBef>
              <a:spcAft>
                <a:spcPts val="0"/>
              </a:spcAft>
            </a:pPr>
            <a:r>
              <a:rPr lang="en-US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Where we'd like to see IEEE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456194" y="2479110"/>
            <a:ext cx="393821" cy="56727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5155590" y="2558470"/>
            <a:ext cx="1907385" cy="165579"/>
          </a:xfrm>
          <a:prstGeom prst="rect">
            <a:avLst/>
          </a:prstGeom>
          <a:solidFill>
            <a:srgbClr val="FF00FF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939189" y="3388978"/>
            <a:ext cx="5294701" cy="966366"/>
          </a:xfrm>
          <a:prstGeom prst="rect">
            <a:avLst/>
          </a:prstGeom>
          <a:solidFill>
            <a:srgbClr val="99FF66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1492992" y="1907912"/>
            <a:ext cx="1907385" cy="165579"/>
          </a:xfrm>
          <a:prstGeom prst="rect">
            <a:avLst/>
          </a:prstGeom>
          <a:solidFill>
            <a:srgbClr val="FF00FF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23" tIns="40811" rIns="81623" bIns="40811" anchor="ctr"/>
          <a:lstStyle/>
          <a:p>
            <a:pPr algn="ctr" defTabSz="414640" fontAlgn="auto">
              <a:spcBef>
                <a:spcPts val="0"/>
              </a:spcBef>
              <a:spcAft>
                <a:spcPts val="0"/>
              </a:spcAft>
            </a:pPr>
            <a:r>
              <a:rPr lang="en-US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Denver Chapter Grant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16" name="CustomShape 7"/>
          <p:cNvSpPr/>
          <p:nvPr/>
        </p:nvSpPr>
        <p:spPr>
          <a:xfrm>
            <a:off x="1492992" y="2156770"/>
            <a:ext cx="1907385" cy="165579"/>
          </a:xfrm>
          <a:prstGeom prst="rect">
            <a:avLst/>
          </a:prstGeom>
          <a:solidFill>
            <a:srgbClr val="99FF66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23" tIns="40811" rIns="81623" bIns="40811" anchor="ctr"/>
          <a:lstStyle/>
          <a:p>
            <a:pPr algn="ctr" defTabSz="414640" fontAlgn="auto">
              <a:spcBef>
                <a:spcPts val="0"/>
              </a:spcBef>
              <a:spcAft>
                <a:spcPts val="0"/>
              </a:spcAft>
            </a:pPr>
            <a:r>
              <a:rPr lang="en-US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IEEE Foundation Grant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17" name="TextShape 8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6AC9B089-453D-4D5D-809C-E8ED3A3A189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10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453485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98392" y="2353375"/>
            <a:ext cx="8228437" cy="1144682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algn="ctr" defTabSz="414640" fontAlgn="auto">
              <a:spcBef>
                <a:spcPts val="0"/>
              </a:spcBef>
              <a:spcAft>
                <a:spcPts val="0"/>
              </a:spcAft>
            </a:pPr>
            <a:r>
              <a:rPr lang="en-US" sz="4400" spc="-1" dirty="0">
                <a:uFill>
                  <a:solidFill>
                    <a:srgbClr val="FFFFFF"/>
                  </a:solidFill>
                </a:uFill>
                <a:latin typeface="Roboto Slab"/>
                <a:ea typeface="Roboto Slab"/>
                <a:cs typeface="DejaVu Sans"/>
              </a:rPr>
              <a:t>Project Investments</a:t>
            </a:r>
            <a:endParaRPr lang="en-US" sz="1300" spc="-1" dirty="0"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F02A130D-F48A-4641-8730-E18A24A1D911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0805846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2"/>
          <p:cNvSpPr txBox="1"/>
          <p:nvPr/>
        </p:nvSpPr>
        <p:spPr>
          <a:xfrm>
            <a:off x="228600" y="1328223"/>
            <a:ext cx="8228437" cy="4630002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/>
          <a:lstStyle/>
          <a:p>
            <a:pPr marL="414640" indent="-310817" defTabSz="414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●"/>
            </a:pPr>
            <a:endParaRPr lang="en-US" sz="1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22" name="TextShape 3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3DF43DCF-4175-424C-A30D-E770C465BD4A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12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 </a:t>
            </a:r>
            <a:r>
              <a:rPr lang="en-US" dirty="0" err="1"/>
              <a:t>Vrain</a:t>
            </a:r>
            <a:r>
              <a:rPr lang="en-US" dirty="0"/>
              <a:t> Valley </a:t>
            </a:r>
            <a:r>
              <a:rPr lang="en-US" dirty="0" smtClean="0"/>
              <a:t>Schools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SVVSD Innovation Center</a:t>
            </a:r>
          </a:p>
          <a:p>
            <a:pPr lvl="1"/>
            <a:r>
              <a:rPr lang="en-US" dirty="0"/>
              <a:t>Zoo project support</a:t>
            </a:r>
          </a:p>
          <a:p>
            <a:pPr lvl="2"/>
            <a:r>
              <a:rPr lang="en-US" dirty="0"/>
              <a:t>Staff (mentors, teachers)</a:t>
            </a:r>
          </a:p>
          <a:p>
            <a:pPr lvl="2"/>
            <a:r>
              <a:rPr lang="en-US" dirty="0"/>
              <a:t>Space</a:t>
            </a:r>
          </a:p>
          <a:p>
            <a:pPr lvl="2"/>
            <a:r>
              <a:rPr lang="en-US" dirty="0"/>
              <a:t>Tools, computers, and support equipment</a:t>
            </a:r>
          </a:p>
          <a:p>
            <a:pPr lvl="2"/>
            <a:r>
              <a:rPr lang="en-US" dirty="0"/>
              <a:t>Support for students</a:t>
            </a:r>
          </a:p>
          <a:p>
            <a:pPr lvl="2"/>
            <a:r>
              <a:rPr lang="en-US" dirty="0"/>
              <a:t>Public relations</a:t>
            </a:r>
          </a:p>
          <a:p>
            <a:pPr lvl="1"/>
            <a:r>
              <a:rPr lang="en-US" dirty="0"/>
              <a:t>Aquatic robotics summer camp (2 weeks)	</a:t>
            </a:r>
          </a:p>
          <a:p>
            <a:pPr lvl="2"/>
            <a:r>
              <a:rPr lang="en-US" dirty="0"/>
              <a:t>Staff (mentors and teachers)</a:t>
            </a:r>
          </a:p>
          <a:p>
            <a:pPr lvl="2"/>
            <a:r>
              <a:rPr lang="en-US" dirty="0"/>
              <a:t>Development of curriculum</a:t>
            </a:r>
          </a:p>
          <a:p>
            <a:pPr lvl="2"/>
            <a:r>
              <a:rPr lang="en-US" dirty="0"/>
              <a:t>Training materials for camp and curriculum</a:t>
            </a:r>
          </a:p>
          <a:p>
            <a:pPr lvl="2"/>
            <a:r>
              <a:rPr lang="en-US" dirty="0"/>
              <a:t>Space</a:t>
            </a:r>
          </a:p>
          <a:p>
            <a:pPr lvl="2"/>
            <a:r>
              <a:rPr lang="en-US" dirty="0"/>
              <a:t>Tools, computers, and support equipment</a:t>
            </a:r>
          </a:p>
          <a:p>
            <a:pPr lvl="2"/>
            <a:r>
              <a:rPr lang="en-US" dirty="0"/>
              <a:t>Support for students</a:t>
            </a:r>
          </a:p>
          <a:p>
            <a:pPr lvl="2"/>
            <a:r>
              <a:rPr lang="en-US" dirty="0"/>
              <a:t>Public relations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686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3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0A1D6542-2EE2-47B2-8620-AA36B8C9A349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13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IEEE Grant </a:t>
            </a:r>
            <a:r>
              <a:rPr lang="en-US" dirty="0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Denver Section IEEE Grant - ~$2,000</a:t>
            </a:r>
          </a:p>
          <a:p>
            <a:pPr lvl="1"/>
            <a:r>
              <a:rPr lang="en-US" dirty="0"/>
              <a:t>Zoo Project Support</a:t>
            </a:r>
          </a:p>
          <a:p>
            <a:pPr lvl="2"/>
            <a:r>
              <a:rPr lang="en-US" dirty="0"/>
              <a:t>Materials for two low-cost alternatives (see attached BOM)</a:t>
            </a:r>
          </a:p>
          <a:p>
            <a:pPr lvl="2"/>
            <a:r>
              <a:rPr lang="en-US" dirty="0"/>
              <a:t>Field support kit for each alternative ROV</a:t>
            </a:r>
          </a:p>
          <a:p>
            <a:pPr lvl="2"/>
            <a:r>
              <a:rPr lang="en-US" dirty="0"/>
              <a:t>Software development environment for the microcontroller</a:t>
            </a:r>
          </a:p>
          <a:p>
            <a:pPr lvl="2"/>
            <a:r>
              <a:rPr lang="en-US" dirty="0"/>
              <a:t>Opportunities to publish/present on </a:t>
            </a:r>
            <a:r>
              <a:rPr lang="en-US" dirty="0" smtClean="0"/>
              <a:t>project</a:t>
            </a:r>
            <a:endParaRPr lang="en-US" dirty="0"/>
          </a:p>
          <a:p>
            <a:r>
              <a:rPr lang="en-US" dirty="0"/>
              <a:t>IEEE Foundation Grant - ~$10,000 - 15,000</a:t>
            </a:r>
          </a:p>
          <a:p>
            <a:pPr lvl="1"/>
            <a:r>
              <a:rPr lang="en-US" dirty="0"/>
              <a:t>Aquatic Summer Camp – Pilot for ongoing aquatic conservation partnerships</a:t>
            </a:r>
          </a:p>
          <a:p>
            <a:pPr lvl="2"/>
            <a:r>
              <a:rPr lang="en-US" dirty="0"/>
              <a:t>Materials for ROVs (6x)</a:t>
            </a:r>
          </a:p>
          <a:p>
            <a:pPr lvl="2"/>
            <a:r>
              <a:rPr lang="en-US" dirty="0"/>
              <a:t>Development environment licenses</a:t>
            </a:r>
          </a:p>
          <a:p>
            <a:pPr lvl="2"/>
            <a:r>
              <a:rPr lang="en-US" dirty="0"/>
              <a:t>Surface controls for each ROV</a:t>
            </a:r>
          </a:p>
          <a:p>
            <a:pPr lvl="2"/>
            <a:r>
              <a:rPr lang="en-US" dirty="0"/>
              <a:t>Field support kit for each ROV</a:t>
            </a:r>
          </a:p>
          <a:p>
            <a:pPr lvl="2"/>
            <a:r>
              <a:rPr lang="en-US" dirty="0"/>
              <a:t>Publication of curriculum</a:t>
            </a:r>
          </a:p>
          <a:p>
            <a:pPr lvl="2"/>
            <a:r>
              <a:rPr lang="en-US" dirty="0"/>
              <a:t>Large tank(s) for vehicle testing (1 trough, 1 acrylic)</a:t>
            </a:r>
          </a:p>
          <a:p>
            <a:pPr lvl="2"/>
            <a:r>
              <a:rPr lang="en-US" dirty="0"/>
              <a:t>Opportunities to present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78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76"/>
          <p:cNvPicPr/>
          <p:nvPr/>
        </p:nvPicPr>
        <p:blipFill>
          <a:blip r:embed="rId2"/>
          <a:stretch/>
        </p:blipFill>
        <p:spPr>
          <a:xfrm>
            <a:off x="2098091" y="1395173"/>
            <a:ext cx="4946924" cy="4067295"/>
          </a:xfrm>
          <a:prstGeom prst="rect">
            <a:avLst/>
          </a:prstGeom>
          <a:ln>
            <a:noFill/>
          </a:ln>
        </p:spPr>
      </p:pic>
      <p:sp>
        <p:nvSpPr>
          <p:cNvPr id="128" name="TextShape 2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076A2410-D0CA-4D1D-BA4C-DEBC9ED67E44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 for Denver Section Grant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140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457171" y="2132933"/>
            <a:ext cx="8228437" cy="3204783"/>
          </a:xfrm>
          <a:prstGeom prst="rect">
            <a:avLst/>
          </a:prstGeom>
          <a:noFill/>
          <a:ln>
            <a:noFill/>
          </a:ln>
        </p:spPr>
        <p:txBody>
          <a:bodyPr lIns="101515" tIns="101515" rIns="101515" bIns="101515" anchor="ctr"/>
          <a:lstStyle/>
          <a:p>
            <a:pPr defTabSz="414554" fontAlgn="auto">
              <a:spcBef>
                <a:spcPts val="0"/>
              </a:spcBef>
              <a:spcAft>
                <a:spcPts val="0"/>
              </a:spcAft>
            </a:pP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77" name="TextShape 2"/>
          <p:cNvSpPr txBox="1"/>
          <p:nvPr/>
        </p:nvSpPr>
        <p:spPr>
          <a:xfrm>
            <a:off x="8556624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15" tIns="101515" rIns="101515" bIns="101515" anchor="ctr"/>
          <a:lstStyle/>
          <a:p>
            <a:pPr defTabSz="414554" fontAlgn="auto">
              <a:spcBef>
                <a:spcPts val="0"/>
              </a:spcBef>
              <a:spcAft>
                <a:spcPts val="0"/>
              </a:spcAft>
            </a:pPr>
            <a:fld id="{BE5B73F1-8777-4092-8CD2-214DA21EDC46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554" fontAlgn="auto"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441497" y="354345"/>
            <a:ext cx="7985156" cy="8334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910" tIns="82910" rIns="82910" bIns="82910"/>
          <a:lstStyle/>
          <a:p>
            <a:pPr defTabSz="414554" fontAlgn="auto">
              <a:spcBef>
                <a:spcPts val="0"/>
              </a:spcBef>
              <a:spcAft>
                <a:spcPts val="0"/>
              </a:spcAft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Important Questions for your Consideration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is the Lake Titicaca frog important?  </a:t>
            </a:r>
          </a:p>
          <a:p>
            <a:r>
              <a:rPr lang="en-US" dirty="0"/>
              <a:t>How does human-environment interaction affect the frogs?</a:t>
            </a:r>
          </a:p>
          <a:p>
            <a:r>
              <a:rPr lang="en-US" dirty="0"/>
              <a:t>Why should we care?</a:t>
            </a:r>
          </a:p>
          <a:p>
            <a:r>
              <a:rPr lang="en-US" dirty="0"/>
              <a:t>Why are high school students a good option for these kinds of projects?</a:t>
            </a:r>
          </a:p>
          <a:p>
            <a:r>
              <a:rPr lang="en-US" dirty="0"/>
              <a:t>What can IEEE do to help?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207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52400" y="457200"/>
            <a:ext cx="8228437" cy="1144682"/>
          </a:xfrm>
          <a:prstGeom prst="rect">
            <a:avLst/>
          </a:prstGeom>
          <a:noFill/>
          <a:ln>
            <a:noFill/>
          </a:ln>
        </p:spPr>
        <p:txBody>
          <a:bodyPr lIns="101515" tIns="101515" rIns="101515" bIns="101515" anchor="ctr"/>
          <a:lstStyle/>
          <a:p>
            <a:pPr defTabSz="414554" fontAlgn="auto">
              <a:spcBef>
                <a:spcPts val="0"/>
              </a:spcBef>
              <a:spcAft>
                <a:spcPts val="0"/>
              </a:spcAft>
            </a:pPr>
            <a:endParaRPr lang="en-US" sz="1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8556624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15" tIns="101515" rIns="101515" bIns="101515" anchor="ctr"/>
          <a:lstStyle/>
          <a:p>
            <a:pPr defTabSz="414554" fontAlgn="auto">
              <a:spcBef>
                <a:spcPts val="0"/>
              </a:spcBef>
              <a:spcAft>
                <a:spcPts val="0"/>
              </a:spcAft>
            </a:pPr>
            <a:fld id="{063CEE5F-AD1C-47A0-AD5B-C3C78ED9A968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554" fontAlgn="auto"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pic>
        <p:nvPicPr>
          <p:cNvPr id="82" name="Shape 87"/>
          <p:cNvPicPr/>
          <p:nvPr/>
        </p:nvPicPr>
        <p:blipFill>
          <a:blip r:embed="rId2"/>
          <a:stretch/>
        </p:blipFill>
        <p:spPr>
          <a:xfrm>
            <a:off x="5524595" y="2761933"/>
            <a:ext cx="3213917" cy="3525164"/>
          </a:xfrm>
          <a:prstGeom prst="rect">
            <a:avLst/>
          </a:prstGeom>
          <a:ln>
            <a:noFill/>
          </a:ln>
        </p:spPr>
      </p:pic>
      <p:pic>
        <p:nvPicPr>
          <p:cNvPr id="83" name="Shape 88"/>
          <p:cNvPicPr/>
          <p:nvPr/>
        </p:nvPicPr>
        <p:blipFill>
          <a:blip r:embed="rId3"/>
          <a:stretch/>
        </p:blipFill>
        <p:spPr>
          <a:xfrm>
            <a:off x="525748" y="3733799"/>
            <a:ext cx="4579652" cy="273520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Titicaca Water </a:t>
            </a:r>
            <a:r>
              <a:rPr lang="en-US" dirty="0" smtClean="0"/>
              <a:t>Frog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8650" y="1447800"/>
            <a:ext cx="7886700" cy="432117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Endemic to Lake Titicaca</a:t>
            </a:r>
          </a:p>
          <a:p>
            <a:pPr>
              <a:spcBef>
                <a:spcPts val="0"/>
              </a:spcBef>
            </a:pPr>
            <a:r>
              <a:rPr lang="en-US" dirty="0"/>
              <a:t>Largest Aquatic Frog (20 inches outstretched)</a:t>
            </a:r>
          </a:p>
          <a:p>
            <a:pPr>
              <a:spcBef>
                <a:spcPts val="0"/>
              </a:spcBef>
            </a:pPr>
            <a:r>
              <a:rPr lang="en-US" dirty="0"/>
              <a:t>Critically Endangered</a:t>
            </a:r>
          </a:p>
          <a:p>
            <a:pPr lvl="1"/>
            <a:r>
              <a:rPr lang="en-US" dirty="0"/>
              <a:t>Human Consumption</a:t>
            </a:r>
          </a:p>
          <a:p>
            <a:pPr lvl="1"/>
            <a:r>
              <a:rPr lang="en-US" dirty="0"/>
              <a:t>Habitat Loss</a:t>
            </a:r>
          </a:p>
          <a:p>
            <a:pPr lvl="1"/>
            <a:r>
              <a:rPr lang="en-US" dirty="0"/>
              <a:t>Habitat Pollution</a:t>
            </a:r>
          </a:p>
          <a:p>
            <a:pPr lvl="1"/>
            <a:r>
              <a:rPr lang="en-US" dirty="0"/>
              <a:t>Invasive Species (North American Trout)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(</a:t>
            </a:r>
            <a:r>
              <a:rPr lang="en-US" dirty="0" err="1"/>
              <a:t>Telmatobius</a:t>
            </a:r>
            <a:r>
              <a:rPr lang="en-US" dirty="0"/>
              <a:t> </a:t>
            </a:r>
            <a:r>
              <a:rPr lang="en-US" dirty="0" err="1"/>
              <a:t>Culeus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90829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2"/>
          <p:cNvSpPr txBox="1"/>
          <p:nvPr/>
        </p:nvSpPr>
        <p:spPr>
          <a:xfrm>
            <a:off x="8556624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15" tIns="101515" rIns="101515" bIns="101515" anchor="ctr"/>
          <a:lstStyle/>
          <a:p>
            <a:pPr defTabSz="414554" fontAlgn="auto">
              <a:spcBef>
                <a:spcPts val="0"/>
              </a:spcBef>
              <a:spcAft>
                <a:spcPts val="0"/>
              </a:spcAft>
            </a:pPr>
            <a:fld id="{D0E1EFE2-F718-406D-8116-CE5F982E420D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554" fontAlgn="auto">
                <a:spcBef>
                  <a:spcPts val="0"/>
                </a:spcBef>
                <a:spcAft>
                  <a:spcPts val="0"/>
                </a:spcAft>
              </a:pPr>
              <a:t>4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pic>
        <p:nvPicPr>
          <p:cNvPr id="87" name="Shape 96"/>
          <p:cNvPicPr/>
          <p:nvPr/>
        </p:nvPicPr>
        <p:blipFill>
          <a:blip r:embed="rId2"/>
          <a:stretch/>
        </p:blipFill>
        <p:spPr>
          <a:xfrm>
            <a:off x="982919" y="3956256"/>
            <a:ext cx="4357172" cy="2670163"/>
          </a:xfrm>
          <a:prstGeom prst="rect">
            <a:avLst/>
          </a:prstGeom>
          <a:ln>
            <a:noFill/>
          </a:ln>
        </p:spPr>
      </p:pic>
      <p:pic>
        <p:nvPicPr>
          <p:cNvPr id="88" name="Shape 97"/>
          <p:cNvPicPr/>
          <p:nvPr/>
        </p:nvPicPr>
        <p:blipFill>
          <a:blip r:embed="rId3"/>
          <a:stretch/>
        </p:blipFill>
        <p:spPr>
          <a:xfrm>
            <a:off x="457176" y="1547362"/>
            <a:ext cx="4076991" cy="27132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Environment Interaction (HEI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340090" y="1825625"/>
            <a:ext cx="3175259" cy="3792538"/>
          </a:xfrm>
        </p:spPr>
        <p:txBody>
          <a:bodyPr>
            <a:normAutofit/>
          </a:bodyPr>
          <a:lstStyle/>
          <a:p>
            <a:r>
              <a:rPr lang="en-US" dirty="0"/>
              <a:t>Overharvesting</a:t>
            </a:r>
          </a:p>
          <a:p>
            <a:pPr lvl="1"/>
            <a:r>
              <a:rPr lang="en-US" dirty="0"/>
              <a:t>medicinal purposes</a:t>
            </a:r>
          </a:p>
          <a:p>
            <a:pPr lvl="1"/>
            <a:r>
              <a:rPr lang="en-US" dirty="0"/>
              <a:t>economic support</a:t>
            </a:r>
          </a:p>
          <a:p>
            <a:pPr lvl="1"/>
            <a:r>
              <a:rPr lang="en-US" dirty="0"/>
              <a:t>lack of education</a:t>
            </a:r>
          </a:p>
          <a:p>
            <a:r>
              <a:rPr lang="en-US" dirty="0"/>
              <a:t>Pollution</a:t>
            </a:r>
          </a:p>
          <a:p>
            <a:pPr lvl="1"/>
            <a:r>
              <a:rPr lang="en-US" dirty="0"/>
              <a:t>Lack of water treatment</a:t>
            </a:r>
          </a:p>
          <a:p>
            <a:pPr lvl="1"/>
            <a:r>
              <a:rPr lang="en-US" dirty="0"/>
              <a:t>Urban Runoff </a:t>
            </a:r>
          </a:p>
          <a:p>
            <a:pPr lvl="1"/>
            <a:r>
              <a:rPr lang="en-US" dirty="0"/>
              <a:t>Illegal factories</a:t>
            </a:r>
          </a:p>
          <a:p>
            <a:r>
              <a:rPr lang="en-US" dirty="0"/>
              <a:t>Population</a:t>
            </a:r>
          </a:p>
          <a:p>
            <a:pPr lvl="1"/>
            <a:r>
              <a:rPr lang="en-US" dirty="0"/>
              <a:t>1,000,000+ people live in the lake’s vicinity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07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2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56548790-4517-46E6-9BE7-64A7834141EB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5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pic>
        <p:nvPicPr>
          <p:cNvPr id="91" name="Shape 104"/>
          <p:cNvPicPr/>
          <p:nvPr/>
        </p:nvPicPr>
        <p:blipFill>
          <a:blip r:embed="rId2"/>
          <a:srcRect l="7228" b="5182"/>
          <a:stretch/>
        </p:blipFill>
        <p:spPr>
          <a:xfrm>
            <a:off x="2229694" y="1694981"/>
            <a:ext cx="4842427" cy="382072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362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3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780A21C7-A0E6-4A29-B84E-E60F56984610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6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pic>
        <p:nvPicPr>
          <p:cNvPr id="95" name="Shape 112"/>
          <p:cNvPicPr/>
          <p:nvPr/>
        </p:nvPicPr>
        <p:blipFill>
          <a:blip r:embed="rId2"/>
          <a:stretch/>
        </p:blipFill>
        <p:spPr>
          <a:xfrm>
            <a:off x="505174" y="3116278"/>
            <a:ext cx="4721604" cy="3541493"/>
          </a:xfrm>
          <a:prstGeom prst="rect">
            <a:avLst/>
          </a:prstGeom>
          <a:ln>
            <a:noFill/>
          </a:ln>
        </p:spPr>
      </p:pic>
      <p:pic>
        <p:nvPicPr>
          <p:cNvPr id="96" name="Shape 113"/>
          <p:cNvPicPr/>
          <p:nvPr/>
        </p:nvPicPr>
        <p:blipFill>
          <a:blip r:embed="rId3"/>
          <a:stretch/>
        </p:blipFill>
        <p:spPr>
          <a:xfrm>
            <a:off x="4036175" y="1347818"/>
            <a:ext cx="4816956" cy="361301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</a:t>
            </a:r>
            <a:r>
              <a:rPr lang="en-US" dirty="0" smtClean="0"/>
              <a:t>Involvement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1524000"/>
            <a:ext cx="3886200" cy="3792538"/>
          </a:xfrm>
        </p:spPr>
        <p:txBody>
          <a:bodyPr/>
          <a:lstStyle/>
          <a:p>
            <a:r>
              <a:rPr lang="en-US" dirty="0"/>
              <a:t>The Denver Zoo asked students at the SVVSD Innovation Center for help in their conservation efforts by building ROVs.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740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3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19923218-763A-4993-9869-E4AB705441CA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7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pic>
        <p:nvPicPr>
          <p:cNvPr id="100" name="Shape 121"/>
          <p:cNvPicPr/>
          <p:nvPr/>
        </p:nvPicPr>
        <p:blipFill>
          <a:blip r:embed="rId2"/>
          <a:stretch/>
        </p:blipFill>
        <p:spPr>
          <a:xfrm>
            <a:off x="4120424" y="1936654"/>
            <a:ext cx="4808793" cy="3081007"/>
          </a:xfrm>
          <a:prstGeom prst="rect">
            <a:avLst/>
          </a:prstGeom>
          <a:ln>
            <a:noFill/>
          </a:ln>
        </p:spPr>
      </p:pic>
      <p:sp>
        <p:nvSpPr>
          <p:cNvPr id="101" name="CustomShape 4"/>
          <p:cNvSpPr/>
          <p:nvPr/>
        </p:nvSpPr>
        <p:spPr>
          <a:xfrm>
            <a:off x="5880207" y="1936652"/>
            <a:ext cx="2029842" cy="4529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927" tIns="82927" rIns="82927" bIns="82927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r>
              <a:rPr lang="en-US" spc="-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t>Demographics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333750" cy="37925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 students</a:t>
            </a:r>
          </a:p>
          <a:p>
            <a:r>
              <a:rPr lang="en-US" dirty="0"/>
              <a:t>2 mentors</a:t>
            </a:r>
          </a:p>
          <a:p>
            <a:r>
              <a:rPr lang="en-US" dirty="0"/>
              <a:t>8th - 11th Grade</a:t>
            </a:r>
          </a:p>
          <a:p>
            <a:r>
              <a:rPr lang="en-US" dirty="0"/>
              <a:t>Skyline and Niwot High Schools</a:t>
            </a:r>
          </a:p>
          <a:p>
            <a:r>
              <a:rPr lang="en-US" dirty="0"/>
              <a:t>Sunset Middle School</a:t>
            </a:r>
          </a:p>
          <a:p>
            <a:r>
              <a:rPr lang="en-US" dirty="0"/>
              <a:t>Meets with engineering and conservation experts</a:t>
            </a:r>
          </a:p>
          <a:p>
            <a:r>
              <a:rPr lang="en-US" dirty="0"/>
              <a:t>Intelligent, creative, productive</a:t>
            </a:r>
          </a:p>
          <a:p>
            <a:r>
              <a:rPr lang="en-US" dirty="0"/>
              <a:t>Compassionate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62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3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26B5508B-3748-4899-93FD-4E60D3B97FCB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8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 Multiple ROVs to allow for greater research on the frogs deeper in the lake</a:t>
            </a:r>
          </a:p>
          <a:p>
            <a:r>
              <a:rPr lang="en-US" dirty="0"/>
              <a:t>Population Count</a:t>
            </a:r>
          </a:p>
          <a:p>
            <a:r>
              <a:rPr lang="en-US" dirty="0"/>
              <a:t>Design education curriculum</a:t>
            </a:r>
          </a:p>
          <a:p>
            <a:r>
              <a:rPr lang="en-US" dirty="0"/>
              <a:t>Bolivian and Peruvian students</a:t>
            </a:r>
          </a:p>
          <a:p>
            <a:r>
              <a:rPr lang="en-US" dirty="0"/>
              <a:t>SVVSD students</a:t>
            </a:r>
          </a:p>
          <a:p>
            <a:r>
              <a:rPr lang="en-US" dirty="0"/>
              <a:t>Generate Publicity</a:t>
            </a:r>
          </a:p>
          <a:p>
            <a:r>
              <a:rPr lang="en-US" dirty="0"/>
              <a:t>Get people educated on the subject </a:t>
            </a:r>
          </a:p>
          <a:p>
            <a:r>
              <a:rPr lang="en-US" dirty="0"/>
              <a:t>Develop partnerships with Denver Water and Boulder County</a:t>
            </a:r>
          </a:p>
          <a:p>
            <a:r>
              <a:rPr lang="en-US" dirty="0"/>
              <a:t>Extend engineering opportunities to a wide range of students using low cost alternatives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511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500" y="1322998"/>
            <a:ext cx="8228437" cy="1144682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algn="ctr" defTabSz="414640" fontAlgn="auto">
              <a:spcBef>
                <a:spcPts val="0"/>
              </a:spcBef>
              <a:spcAft>
                <a:spcPts val="0"/>
              </a:spcAft>
            </a:pPr>
            <a:r>
              <a:rPr lang="en-US" sz="4400" spc="-1" dirty="0" smtClean="0">
                <a:uFill>
                  <a:solidFill>
                    <a:srgbClr val="FFFFFF"/>
                  </a:solidFill>
                </a:uFill>
                <a:latin typeface="Roboto Slab"/>
                <a:ea typeface="Roboto Slab"/>
                <a:cs typeface="DejaVu Sans"/>
              </a:rPr>
              <a:t>What Can IEEE Do?</a:t>
            </a:r>
            <a:endParaRPr lang="en-US" sz="1300" spc="-1" dirty="0">
              <a:uFill>
                <a:solidFill>
                  <a:srgbClr val="FFFFFF"/>
                </a:solidFill>
              </a:uFill>
              <a:latin typeface="Arial"/>
              <a:ea typeface="DejaVu Sans"/>
              <a:cs typeface="DejaVu Sans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8556623" y="6333145"/>
            <a:ext cx="548279" cy="524823"/>
          </a:xfrm>
          <a:prstGeom prst="rect">
            <a:avLst/>
          </a:prstGeom>
          <a:noFill/>
          <a:ln>
            <a:noFill/>
          </a:ln>
        </p:spPr>
        <p:txBody>
          <a:bodyPr lIns="101537" tIns="101537" rIns="101537" bIns="101537" anchor="ctr"/>
          <a:lstStyle/>
          <a:p>
            <a:pPr defTabSz="414640" fontAlgn="auto">
              <a:spcBef>
                <a:spcPts val="0"/>
              </a:spcBef>
              <a:spcAft>
                <a:spcPts val="0"/>
              </a:spcAft>
            </a:pPr>
            <a:fld id="{BD6DBB14-0142-4F54-BA50-798CC7DD2FEE}" type="slidenum">
              <a:rPr lang="en-US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DejaVu Sans"/>
              </a:rPr>
              <a:pPr defTabSz="414640" fontAlgn="auto">
                <a:spcBef>
                  <a:spcPts val="0"/>
                </a:spcBef>
                <a:spcAft>
                  <a:spcPts val="0"/>
                </a:spcAft>
              </a:pPr>
              <a:t>9</a:t>
            </a:fld>
            <a:endParaRPr lang="en-US" sz="1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  <a:cs typeface="DejaVu Sans"/>
            </a:endParaRPr>
          </a:p>
        </p:txBody>
      </p:sp>
      <p:pic>
        <p:nvPicPr>
          <p:cNvPr id="107" name="Shape 136"/>
          <p:cNvPicPr/>
          <p:nvPr/>
        </p:nvPicPr>
        <p:blipFill>
          <a:blip r:embed="rId2"/>
          <a:stretch/>
        </p:blipFill>
        <p:spPr>
          <a:xfrm>
            <a:off x="2661394" y="2833782"/>
            <a:ext cx="3947351" cy="1144682"/>
          </a:xfrm>
          <a:prstGeom prst="rect">
            <a:avLst/>
          </a:prstGeom>
          <a:ln>
            <a:noFill/>
          </a:ln>
        </p:spPr>
      </p:pic>
      <p:pic>
        <p:nvPicPr>
          <p:cNvPr id="108" name="Shape 137"/>
          <p:cNvPicPr/>
          <p:nvPr/>
        </p:nvPicPr>
        <p:blipFill>
          <a:blip r:embed="rId3"/>
          <a:stretch/>
        </p:blipFill>
        <p:spPr>
          <a:xfrm>
            <a:off x="2387418" y="4344242"/>
            <a:ext cx="4494977" cy="17364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11367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38</TotalTime>
  <Words>422</Words>
  <Application>Microsoft Office PowerPoint</Application>
  <PresentationFormat>On-screen Show (4:3)</PresentationFormat>
  <Paragraphs>104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Default</vt:lpstr>
      <vt:lpstr>St Vrain Valley School District Grant Request</vt:lpstr>
      <vt:lpstr>Important Questions for your Consideration:</vt:lpstr>
      <vt:lpstr>The Titicaca Water Frog</vt:lpstr>
      <vt:lpstr>Human Environment Interaction (HEI)</vt:lpstr>
      <vt:lpstr>Why Should We Care?</vt:lpstr>
      <vt:lpstr>Student Involvement</vt:lpstr>
      <vt:lpstr>Our Team</vt:lpstr>
      <vt:lpstr>Our Goals</vt:lpstr>
      <vt:lpstr>PowerPoint Presentation</vt:lpstr>
      <vt:lpstr>PowerPoint Presentation</vt:lpstr>
      <vt:lpstr>PowerPoint Presentation</vt:lpstr>
      <vt:lpstr>St Vrain Valley Schools</vt:lpstr>
      <vt:lpstr>Planned IEEE Grant Requests</vt:lpstr>
      <vt:lpstr>Bill of Materials for Denver Section Grant: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</dc:creator>
  <cp:lastModifiedBy>Ian</cp:lastModifiedBy>
  <cp:revision>4</cp:revision>
  <dcterms:created xsi:type="dcterms:W3CDTF">2017-09-07T22:40:47Z</dcterms:created>
  <dcterms:modified xsi:type="dcterms:W3CDTF">2017-09-07T23:19:38Z</dcterms:modified>
</cp:coreProperties>
</file>